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8" r:id="rId4"/>
    <p:sldId id="257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94DC-2016-4A3F-88CB-0AA9720D219D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F5046-6DB5-43AC-84C7-2A3021829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638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94DC-2016-4A3F-88CB-0AA9720D219D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F5046-6DB5-43AC-84C7-2A3021829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414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94DC-2016-4A3F-88CB-0AA9720D219D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F5046-6DB5-43AC-84C7-2A3021829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816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94DC-2016-4A3F-88CB-0AA9720D219D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F5046-6DB5-43AC-84C7-2A3021829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780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94DC-2016-4A3F-88CB-0AA9720D219D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F5046-6DB5-43AC-84C7-2A3021829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089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94DC-2016-4A3F-88CB-0AA9720D219D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F5046-6DB5-43AC-84C7-2A3021829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179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94DC-2016-4A3F-88CB-0AA9720D219D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F5046-6DB5-43AC-84C7-2A3021829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3304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94DC-2016-4A3F-88CB-0AA9720D219D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F5046-6DB5-43AC-84C7-2A3021829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437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94DC-2016-4A3F-88CB-0AA9720D219D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F5046-6DB5-43AC-84C7-2A3021829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723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94DC-2016-4A3F-88CB-0AA9720D219D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F5046-6DB5-43AC-84C7-2A3021829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2874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94DC-2016-4A3F-88CB-0AA9720D219D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F5046-6DB5-43AC-84C7-2A3021829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663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794DC-2016-4A3F-88CB-0AA9720D219D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F5046-6DB5-43AC-84C7-2A30218291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699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siberium.ru/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7801" y="2435597"/>
            <a:ext cx="9436460" cy="1998292"/>
          </a:xfrm>
        </p:spPr>
        <p:txBody>
          <a:bodyPr>
            <a:normAutofit/>
          </a:bodyPr>
          <a:lstStyle/>
          <a:p>
            <a:r>
              <a:rPr lang="ru-RU" i="1" dirty="0"/>
              <a:t>«Первый этап миграции ИТ-систем БГЭС на </a:t>
            </a:r>
            <a:r>
              <a:rPr lang="ru-RU" i="1" dirty="0" err="1"/>
              <a:t>OpenSource</a:t>
            </a:r>
            <a:r>
              <a:rPr lang="ru-RU" i="1" dirty="0"/>
              <a:t> решения: результаты и планы развития»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542" y="933694"/>
            <a:ext cx="4533333" cy="622222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3583" y="54014"/>
            <a:ext cx="2381582" cy="2381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335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Проблема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Система </a:t>
            </a:r>
            <a:r>
              <a:rPr lang="ru-RU" dirty="0" err="1"/>
              <a:t>биллинга</a:t>
            </a:r>
            <a:r>
              <a:rPr lang="ru-RU" dirty="0"/>
              <a:t> (внутренняя разработка):</a:t>
            </a:r>
          </a:p>
          <a:p>
            <a:r>
              <a:rPr lang="ru-RU" dirty="0"/>
              <a:t>Начало разработки – 2001 год</a:t>
            </a:r>
          </a:p>
          <a:p>
            <a:r>
              <a:rPr lang="ru-RU" dirty="0"/>
              <a:t>Сменилось более 15 разработчиков, из которых ни один не «прошел весь путь»</a:t>
            </a:r>
          </a:p>
          <a:p>
            <a:r>
              <a:rPr lang="ru-RU" dirty="0"/>
              <a:t>Практически полное отсутствии документации на разработки</a:t>
            </a:r>
          </a:p>
          <a:p>
            <a:r>
              <a:rPr lang="ru-RU" dirty="0"/>
              <a:t>Сложность внесения изменений в систему (а их много – «бешеный принтер» </a:t>
            </a:r>
            <a:r>
              <a:rPr lang="ru-RU" dirty="0" err="1"/>
              <a:t>генерит</a:t>
            </a:r>
            <a:r>
              <a:rPr lang="ru-RU" dirty="0"/>
              <a:t> их не уставая)</a:t>
            </a:r>
          </a:p>
          <a:p>
            <a:r>
              <a:rPr lang="ru-RU" dirty="0"/>
              <a:t>Не совсем честно лицензированный </a:t>
            </a:r>
            <a:r>
              <a:rPr lang="en-US" dirty="0"/>
              <a:t>Oracle DBMS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8550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Что хотим построить: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31235"/>
            <a:ext cx="10515600" cy="4745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Единую информационную система, объединяющую в себе:</a:t>
            </a:r>
          </a:p>
          <a:p>
            <a:r>
              <a:rPr lang="ru-RU" dirty="0"/>
              <a:t> </a:t>
            </a:r>
            <a:r>
              <a:rPr lang="ru-RU" dirty="0" err="1"/>
              <a:t>Биллинг</a:t>
            </a:r>
            <a:r>
              <a:rPr lang="ru-RU" dirty="0"/>
              <a:t>, </a:t>
            </a:r>
          </a:p>
          <a:p>
            <a:r>
              <a:rPr lang="ru-RU" dirty="0"/>
              <a:t>Управление взаимоотношениями с потребителями (включая «личные кабинеты» потребителей),</a:t>
            </a:r>
          </a:p>
          <a:p>
            <a:r>
              <a:rPr lang="ru-RU" dirty="0"/>
              <a:t> Контроль за установками, поверками и техническим обслуживанием систем и приборов учета,</a:t>
            </a:r>
          </a:p>
          <a:p>
            <a:r>
              <a:rPr lang="ru-RU" dirty="0"/>
              <a:t>Взаиморасчеты с потребителями и поставщиками</a:t>
            </a:r>
          </a:p>
          <a:p>
            <a:r>
              <a:rPr lang="ru-RU" dirty="0"/>
              <a:t>Систему управленческого/финансового учета</a:t>
            </a:r>
          </a:p>
          <a:p>
            <a:r>
              <a:rPr lang="ru-RU" dirty="0"/>
              <a:t> Аналитику необходимую для поиска «утечек» электроэнергии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7527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8504" y="179595"/>
            <a:ext cx="10515600" cy="483013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История любви с </a:t>
            </a:r>
            <a:r>
              <a:rPr lang="en-US" b="1" dirty="0" err="1">
                <a:solidFill>
                  <a:srgbClr val="C00000"/>
                </a:solidFill>
              </a:rPr>
              <a:t>OpenSource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788504" y="795130"/>
            <a:ext cx="11009243" cy="592372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Мотивом  для использования </a:t>
            </a:r>
            <a:r>
              <a:rPr lang="en-US" dirty="0" err="1"/>
              <a:t>OpenSource</a:t>
            </a:r>
            <a:r>
              <a:rPr lang="en-US" dirty="0"/>
              <a:t> </a:t>
            </a:r>
            <a:r>
              <a:rPr lang="ru-RU" dirty="0"/>
              <a:t>решений является не «</a:t>
            </a:r>
            <a:r>
              <a:rPr lang="ru-RU" dirty="0" err="1"/>
              <a:t>л̶ю̶б̶о̶в̶ь</a:t>
            </a:r>
            <a:r>
              <a:rPr lang="ru-RU" dirty="0"/>
              <a:t>̶ ̶к̶ ̶</a:t>
            </a:r>
            <a:r>
              <a:rPr lang="ru-RU" dirty="0" err="1"/>
              <a:t>о̶т̶е̶ч̶е̶с̶к̶и̶м</a:t>
            </a:r>
            <a:r>
              <a:rPr lang="ru-RU" dirty="0"/>
              <a:t>̶ ̶</a:t>
            </a:r>
            <a:r>
              <a:rPr lang="ru-RU" dirty="0" err="1"/>
              <a:t>г̶р̶о̶б̶а̶м</a:t>
            </a:r>
            <a:r>
              <a:rPr lang="ru-RU" dirty="0"/>
              <a:t>̶ » </a:t>
            </a:r>
            <a:r>
              <a:rPr lang="ru-RU" dirty="0" err="1"/>
              <a:t>импортозамещение</a:t>
            </a:r>
            <a:r>
              <a:rPr lang="ru-RU" dirty="0"/>
              <a:t>, а совершенно рациональные мотивы:</a:t>
            </a:r>
          </a:p>
          <a:p>
            <a:pPr marL="0" indent="0">
              <a:buNone/>
            </a:pPr>
            <a:r>
              <a:rPr lang="ru-RU" dirty="0"/>
              <a:t>Экономические и технологические:</a:t>
            </a:r>
          </a:p>
          <a:p>
            <a:r>
              <a:rPr lang="ru-RU" dirty="0"/>
              <a:t>Низкая (по сравнению с </a:t>
            </a:r>
            <a:r>
              <a:rPr lang="ru-RU" dirty="0" err="1"/>
              <a:t>проприетарными</a:t>
            </a:r>
            <a:r>
              <a:rPr lang="ru-RU" dirty="0"/>
              <a:t> продуктами) стоимость владения,</a:t>
            </a:r>
          </a:p>
          <a:p>
            <a:r>
              <a:rPr lang="ru-RU" dirty="0"/>
              <a:t>Открытость для модификации и масштабирования,</a:t>
            </a:r>
          </a:p>
          <a:p>
            <a:pPr marL="0" indent="0">
              <a:buNone/>
            </a:pPr>
            <a:r>
              <a:rPr lang="ru-RU" dirty="0"/>
              <a:t>В группе компаний, куда входит и БГЭС уже несколько лет успешно эксплуатируются такие решения как:</a:t>
            </a:r>
          </a:p>
          <a:p>
            <a:r>
              <a:rPr lang="en-US" dirty="0" err="1"/>
              <a:t>Zimbra</a:t>
            </a:r>
            <a:r>
              <a:rPr lang="en-US" dirty="0"/>
              <a:t>,</a:t>
            </a:r>
          </a:p>
          <a:p>
            <a:r>
              <a:rPr lang="en-US" dirty="0"/>
              <a:t>Asterisk</a:t>
            </a:r>
          </a:p>
          <a:p>
            <a:r>
              <a:rPr lang="en-US" dirty="0"/>
              <a:t>LibreOffice </a:t>
            </a:r>
            <a:r>
              <a:rPr lang="ru-RU" dirty="0"/>
              <a:t>(примерно на 40% рабочих мест)</a:t>
            </a:r>
          </a:p>
          <a:p>
            <a:pPr marL="0" indent="0">
              <a:buNone/>
            </a:pPr>
            <a:r>
              <a:rPr lang="ru-RU" dirty="0"/>
              <a:t>Есть успешный опыт внедрения </a:t>
            </a:r>
            <a:r>
              <a:rPr lang="en-US" dirty="0" err="1"/>
              <a:t>iDempiere</a:t>
            </a:r>
            <a:r>
              <a:rPr lang="en-US" dirty="0"/>
              <a:t> ERP </a:t>
            </a:r>
            <a:r>
              <a:rPr lang="ru-RU" dirty="0"/>
              <a:t>на одном из непрофильных предприятий группы - «пробный шар»</a:t>
            </a:r>
          </a:p>
          <a:p>
            <a:pPr marL="0" indent="0">
              <a:buNone/>
            </a:pPr>
            <a:r>
              <a:rPr lang="ru-RU" dirty="0"/>
              <a:t>Решили строить новую систему на базе </a:t>
            </a:r>
            <a:r>
              <a:rPr lang="en-US" dirty="0" err="1"/>
              <a:t>OpenSource</a:t>
            </a:r>
            <a:r>
              <a:rPr lang="en-US" dirty="0"/>
              <a:t> </a:t>
            </a:r>
            <a:r>
              <a:rPr lang="ru-RU" dirty="0"/>
              <a:t>решений :</a:t>
            </a:r>
          </a:p>
          <a:p>
            <a:r>
              <a:rPr lang="en-US" dirty="0" err="1"/>
              <a:t>iDempiere</a:t>
            </a:r>
            <a:r>
              <a:rPr lang="en-US" dirty="0"/>
              <a:t> ERP\CRM</a:t>
            </a:r>
          </a:p>
          <a:p>
            <a:r>
              <a:rPr lang="en-US" dirty="0"/>
              <a:t> </a:t>
            </a:r>
            <a:r>
              <a:rPr lang="en-US" dirty="0" err="1"/>
              <a:t>Liferay</a:t>
            </a:r>
            <a:r>
              <a:rPr lang="en-US" dirty="0"/>
              <a:t> portal </a:t>
            </a:r>
          </a:p>
          <a:p>
            <a:pPr marL="0" indent="0">
              <a:buNone/>
            </a:pPr>
            <a:r>
              <a:rPr lang="ru-RU" dirty="0"/>
              <a:t>Технологическая основа:</a:t>
            </a:r>
          </a:p>
          <a:p>
            <a:r>
              <a:rPr lang="ru-RU" dirty="0"/>
              <a:t> </a:t>
            </a:r>
            <a:r>
              <a:rPr lang="en-US" dirty="0" err="1"/>
              <a:t>OpenSuse</a:t>
            </a:r>
            <a:r>
              <a:rPr lang="en-US" dirty="0"/>
              <a:t> </a:t>
            </a:r>
            <a:r>
              <a:rPr lang="en-US" dirty="0" err="1"/>
              <a:t>linux</a:t>
            </a:r>
            <a:endParaRPr lang="ru-RU" dirty="0"/>
          </a:p>
          <a:p>
            <a:r>
              <a:rPr lang="en-US" dirty="0"/>
              <a:t>PostgreSQL</a:t>
            </a:r>
            <a:endParaRPr lang="ru-RU" dirty="0"/>
          </a:p>
          <a:p>
            <a:r>
              <a:rPr lang="en-US" dirty="0"/>
              <a:t> JAVA (J2EE\</a:t>
            </a:r>
            <a:r>
              <a:rPr lang="en-US" dirty="0" err="1"/>
              <a:t>OSGi</a:t>
            </a:r>
            <a:r>
              <a:rPr lang="en-US" dirty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2287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Что сделано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Биллинг</a:t>
            </a:r>
            <a:r>
              <a:rPr lang="ru-RU" dirty="0"/>
              <a:t> – </a:t>
            </a:r>
            <a:r>
              <a:rPr lang="ru-RU" i="1" u="sng" dirty="0"/>
              <a:t>запуск 2-й квартал 2016 г. </a:t>
            </a:r>
            <a:r>
              <a:rPr lang="ru-RU" dirty="0"/>
              <a:t>, </a:t>
            </a:r>
          </a:p>
          <a:p>
            <a:r>
              <a:rPr lang="ru-RU" dirty="0"/>
              <a:t>Управление взаимоотношениями с потребителями (включая «личные кабинеты» потребителей) – </a:t>
            </a:r>
            <a:r>
              <a:rPr lang="ru-RU" i="1" u="sng" dirty="0"/>
              <a:t>вводится в эксплуатацию ,</a:t>
            </a:r>
          </a:p>
          <a:p>
            <a:r>
              <a:rPr lang="ru-RU" dirty="0"/>
              <a:t> Контроль за установками, поверками и техническим обслуживанием систем и приборов учета - </a:t>
            </a:r>
            <a:r>
              <a:rPr lang="ru-RU" i="1" u="sng" dirty="0"/>
              <a:t>запуск 2-й квартал 2016 г,</a:t>
            </a:r>
          </a:p>
          <a:p>
            <a:r>
              <a:rPr lang="ru-RU" dirty="0"/>
              <a:t>Взаиморасчеты с потребителями и поставщиками - </a:t>
            </a:r>
            <a:r>
              <a:rPr lang="ru-RU" i="1" u="sng" dirty="0"/>
              <a:t>вводится в эксплуатацию ,</a:t>
            </a:r>
          </a:p>
          <a:p>
            <a:r>
              <a:rPr lang="ru-RU" dirty="0"/>
              <a:t>Систему управленческого/финансового учета - </a:t>
            </a:r>
            <a:r>
              <a:rPr lang="ru-RU" i="1" u="sng" dirty="0"/>
              <a:t>вводится в эксплуатацию ,</a:t>
            </a:r>
          </a:p>
          <a:p>
            <a:r>
              <a:rPr lang="ru-RU" dirty="0"/>
              <a:t> Аналитику необходимую для поиска «утечек» электроэнергии - </a:t>
            </a:r>
            <a:r>
              <a:rPr lang="ru-RU" i="1" u="sng" dirty="0"/>
              <a:t>запуск 2-3 й квартал 2016 г.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5787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Грабли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u="sng" dirty="0"/>
              <a:t>Отставание от плана работ – приблизительно 3 месяца:</a:t>
            </a:r>
          </a:p>
          <a:p>
            <a:r>
              <a:rPr lang="ru-RU" dirty="0"/>
              <a:t>Отказ от идеи на первом этапе перенести функциональность  </a:t>
            </a:r>
            <a:r>
              <a:rPr lang="ru-RU" dirty="0" err="1"/>
              <a:t>биллинга</a:t>
            </a:r>
            <a:r>
              <a:rPr lang="ru-RU" dirty="0"/>
              <a:t> из </a:t>
            </a:r>
            <a:r>
              <a:rPr lang="en-US" dirty="0" err="1"/>
              <a:t>Oracle+C</a:t>
            </a:r>
            <a:r>
              <a:rPr lang="en-US" dirty="0"/>
              <a:t>#, </a:t>
            </a:r>
            <a:r>
              <a:rPr lang="ru-RU" dirty="0"/>
              <a:t>путем переноса серверной составляющей из </a:t>
            </a:r>
            <a:r>
              <a:rPr lang="en-US" dirty="0"/>
              <a:t>Oracle </a:t>
            </a:r>
            <a:r>
              <a:rPr lang="ru-RU" dirty="0"/>
              <a:t>в </a:t>
            </a:r>
            <a:r>
              <a:rPr lang="en-US" dirty="0"/>
              <a:t>PostgreSQL , </a:t>
            </a:r>
            <a:r>
              <a:rPr lang="ru-RU" dirty="0"/>
              <a:t>при сохранении клиентской части «как есть» </a:t>
            </a:r>
            <a:r>
              <a:rPr lang="ru-RU" sz="2000" i="1" dirty="0"/>
              <a:t>(изрядная доля лукавства со стороны Исполнителя имелась – изначально понимали абсурдность затеи, пытались отговорить, но в итоге дали Заказчику приобрести болезненный, но полезный опыт)</a:t>
            </a:r>
          </a:p>
          <a:p>
            <a:r>
              <a:rPr lang="ru-RU" dirty="0"/>
              <a:t>Небыли учтены при планировании проблемы, которые существовали в методической части организации процессов, и «вылезли» в ходе работ.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8721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Как теперь видим следующий шаг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Перенос общего документооборота на появившуюся платформу</a:t>
            </a:r>
          </a:p>
          <a:p>
            <a:r>
              <a:rPr lang="ru-RU" dirty="0"/>
              <a:t>Перенос работы по подключению новых потребителей на появившуюся платформу</a:t>
            </a:r>
          </a:p>
          <a:p>
            <a:pPr marL="0" indent="0">
              <a:buNone/>
            </a:pPr>
            <a:r>
              <a:rPr lang="ru-RU" dirty="0"/>
              <a:t>Это то что видится в 2016 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0407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298673"/>
            <a:ext cx="10515600" cy="496266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Контакты</a:t>
            </a:r>
          </a:p>
        </p:txBody>
      </p:sp>
      <p:sp>
        <p:nvSpPr>
          <p:cNvPr id="10" name="Текст 9"/>
          <p:cNvSpPr>
            <a:spLocks noGrp="1"/>
          </p:cNvSpPr>
          <p:nvPr>
            <p:ph type="body" idx="1"/>
          </p:nvPr>
        </p:nvSpPr>
        <p:spPr>
          <a:xfrm>
            <a:off x="918921" y="1393272"/>
            <a:ext cx="5157787" cy="1827005"/>
          </a:xfrm>
        </p:spPr>
        <p:txBody>
          <a:bodyPr>
            <a:normAutofit/>
          </a:bodyPr>
          <a:lstStyle/>
          <a:p>
            <a:r>
              <a:rPr lang="ru-RU" dirty="0"/>
              <a:t>ООО «</a:t>
            </a:r>
            <a:r>
              <a:rPr lang="ru-RU" dirty="0" err="1"/>
              <a:t>Сайбериум</a:t>
            </a:r>
            <a:r>
              <a:rPr lang="ru-RU" dirty="0"/>
              <a:t>»</a:t>
            </a:r>
          </a:p>
          <a:p>
            <a:r>
              <a:rPr lang="en-US" b="0" dirty="0">
                <a:hlinkClick r:id="rId2"/>
              </a:rPr>
              <a:t>www.siberium.ru</a:t>
            </a:r>
            <a:endParaRPr lang="en-US" b="0" dirty="0"/>
          </a:p>
          <a:p>
            <a:r>
              <a:rPr lang="en-US" b="0" dirty="0"/>
              <a:t>info@siberium.ru</a:t>
            </a:r>
            <a:endParaRPr lang="ru-RU" b="0" dirty="0"/>
          </a:p>
          <a:p>
            <a:endParaRPr lang="ru-RU" dirty="0"/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921" y="3639432"/>
            <a:ext cx="2380952" cy="1019048"/>
          </a:xfrm>
        </p:spPr>
      </p:pic>
      <p:sp>
        <p:nvSpPr>
          <p:cNvPr id="11" name="Текст 10"/>
          <p:cNvSpPr>
            <a:spLocks noGrp="1"/>
          </p:cNvSpPr>
          <p:nvPr>
            <p:ph type="body" sz="quarter" idx="3"/>
          </p:nvPr>
        </p:nvSpPr>
        <p:spPr>
          <a:xfrm>
            <a:off x="6172199" y="1690688"/>
            <a:ext cx="5183188" cy="2135463"/>
          </a:xfrm>
        </p:spPr>
        <p:txBody>
          <a:bodyPr>
            <a:normAutofit/>
          </a:bodyPr>
          <a:lstStyle/>
          <a:p>
            <a:r>
              <a:rPr lang="ru-RU" dirty="0"/>
              <a:t>Дударев Сергей</a:t>
            </a:r>
          </a:p>
          <a:p>
            <a:r>
              <a:rPr lang="ru-RU" b="0" dirty="0"/>
              <a:t>Руководитель проектов</a:t>
            </a:r>
            <a:r>
              <a:rPr lang="en-US" b="0" dirty="0"/>
              <a:t> </a:t>
            </a:r>
            <a:r>
              <a:rPr lang="ru-RU" b="0" dirty="0"/>
              <a:t>управляющей компании.</a:t>
            </a:r>
          </a:p>
          <a:p>
            <a:r>
              <a:rPr lang="en-US" b="0" dirty="0"/>
              <a:t>s.dudarev@sysol.ru</a:t>
            </a:r>
            <a:endParaRPr lang="ru-RU" b="0" dirty="0"/>
          </a:p>
          <a:p>
            <a:endParaRPr lang="ru-RU" b="0" dirty="0"/>
          </a:p>
          <a:p>
            <a:endParaRPr lang="ru-RU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7127" y="4036258"/>
            <a:ext cx="4533333" cy="622222"/>
          </a:xfrm>
        </p:spPr>
      </p:pic>
    </p:spTree>
    <p:extLst>
      <p:ext uri="{BB962C8B-B14F-4D97-AF65-F5344CB8AC3E}">
        <p14:creationId xmlns:p14="http://schemas.microsoft.com/office/powerpoint/2010/main" val="27363509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507</Words>
  <Application>Microsoft Office PowerPoint</Application>
  <PresentationFormat>Широкоэкранный</PresentationFormat>
  <Paragraphs>55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«Первый этап миграции ИТ-систем БГЭС на OpenSource решения: результаты и планы развития»</vt:lpstr>
      <vt:lpstr>Проблема</vt:lpstr>
      <vt:lpstr>Что хотим построить:</vt:lpstr>
      <vt:lpstr>История любви с OpenSource</vt:lpstr>
      <vt:lpstr>Что сделано</vt:lpstr>
      <vt:lpstr>Грабли</vt:lpstr>
      <vt:lpstr>Как теперь видим следующий шаг</vt:lpstr>
      <vt:lpstr>Контакты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было</dc:title>
  <dc:creator>Алексей Сорокин</dc:creator>
  <cp:lastModifiedBy>Алексей Сорокин</cp:lastModifiedBy>
  <cp:revision>14</cp:revision>
  <dcterms:created xsi:type="dcterms:W3CDTF">2016-03-31T07:12:27Z</dcterms:created>
  <dcterms:modified xsi:type="dcterms:W3CDTF">2016-04-01T07:38:55Z</dcterms:modified>
</cp:coreProperties>
</file>